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1" r:id="rId2"/>
    <p:sldId id="272" r:id="rId3"/>
    <p:sldId id="268" r:id="rId4"/>
    <p:sldId id="269" r:id="rId5"/>
    <p:sldId id="270" r:id="rId6"/>
    <p:sldId id="271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A3DD1DA-DA1E-B244-BA8F-6F35E1ED59AF}">
          <p14:sldIdLst>
            <p14:sldId id="261"/>
          </p14:sldIdLst>
        </p14:section>
        <p14:section name="1" id="{E89DD5A0-CF88-5E44-BF15-2BEC1B4807D3}">
          <p14:sldIdLst>
            <p14:sldId id="272"/>
            <p14:sldId id="268"/>
            <p14:sldId id="269"/>
            <p14:sldId id="270"/>
            <p14:sldId id="271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89"/>
    <p:restoredTop sz="94692"/>
  </p:normalViewPr>
  <p:slideViewPr>
    <p:cSldViewPr snapToGrid="0" snapToObjects="1">
      <p:cViewPr varScale="1">
        <p:scale>
          <a:sx n="96" d="100"/>
          <a:sy n="96" d="100"/>
        </p:scale>
        <p:origin x="63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BBC37-BE69-3642-9EBA-E0072399C8E7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7AC9F-9AF7-0C43-9CA9-EFD569539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A242-20CC-B74C-9681-4F9210DDFC24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950F-8980-0343-A345-EBC71AA2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5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A242-20CC-B74C-9681-4F9210DDFC24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950F-8980-0343-A345-EBC71AA2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A242-20CC-B74C-9681-4F9210DDFC24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950F-8980-0343-A345-EBC71AA2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32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85" y="3772031"/>
            <a:ext cx="3193578" cy="2852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087" y="0"/>
            <a:ext cx="393382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665" y="31306"/>
            <a:ext cx="2687795" cy="12364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8120"/>
            <a:ext cx="12192000" cy="1319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208">
            <a:off x="9360672" y="1836971"/>
            <a:ext cx="1161820" cy="16422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08078" cy="15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49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776716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922" y="0"/>
            <a:ext cx="1508078" cy="150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9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A242-20CC-B74C-9681-4F9210DDFC24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950F-8980-0343-A345-EBC71AA2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1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A242-20CC-B74C-9681-4F9210DDFC24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950F-8980-0343-A345-EBC71AA2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8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A242-20CC-B74C-9681-4F9210DDFC24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950F-8980-0343-A345-EBC71AA2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9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A242-20CC-B74C-9681-4F9210DDFC24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950F-8980-0343-A345-EBC71AA2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0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A242-20CC-B74C-9681-4F9210DDFC24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950F-8980-0343-A345-EBC71AA2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16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A242-20CC-B74C-9681-4F9210DDFC24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950F-8980-0343-A345-EBC71AA2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8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A242-20CC-B74C-9681-4F9210DDFC24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950F-8980-0343-A345-EBC71AA2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6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A242-20CC-B74C-9681-4F9210DDFC24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9950F-8980-0343-A345-EBC71AA2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2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4A242-20CC-B74C-9681-4F9210DDFC24}" type="datetimeFigureOut">
              <a:rPr lang="en-US" smtClean="0"/>
              <a:t>03/10/2021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9950F-8980-0343-A345-EBC71AA2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9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2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9.wmf"/><Relationship Id="rId10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81.png"/><Relationship Id="rId10" Type="http://schemas.openxmlformats.org/officeDocument/2006/relationships/image" Target="../media/image22.png"/><Relationship Id="rId4" Type="http://schemas.openxmlformats.org/officeDocument/2006/relationships/image" Target="../media/image7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1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1521" y="120519"/>
            <a:ext cx="8038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</a:rPr>
              <a:t>ỦY BAN NHÂN DÂN </a:t>
            </a:r>
            <a:r>
              <a:rPr lang="vi-VN" sz="3200" b="1" dirty="0">
                <a:solidFill>
                  <a:srgbClr val="FF0000"/>
                </a:solidFill>
              </a:rPr>
              <a:t>QUẬN THANH KHÊ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TRƯỜNG THCS NGUYỄN ĐÌNH CHIỂU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4440" y="2196627"/>
            <a:ext cx="63017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HÌNH HỌC 7</a:t>
            </a:r>
          </a:p>
          <a:p>
            <a:pPr algn="ctr"/>
            <a:r>
              <a:rPr lang="vi-VN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BÀI 5: LUYỆN TẬP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432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699000" y="927100"/>
            <a:ext cx="901700" cy="59309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677400" y="0"/>
            <a:ext cx="2514600" cy="927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>
                    <a:lumMod val="75000"/>
                  </a:schemeClr>
                </a:solidFill>
              </a:ln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439400" y="927100"/>
            <a:ext cx="1752600" cy="6223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595" y="98843"/>
            <a:ext cx="4885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Hoạt</a:t>
            </a:r>
            <a:r>
              <a:rPr lang="en-US" sz="36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động</a:t>
            </a:r>
            <a:r>
              <a:rPr lang="en-US" sz="36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luyện</a:t>
            </a:r>
            <a:r>
              <a:rPr lang="en-US" sz="36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tập</a:t>
            </a:r>
            <a:endParaRPr lang="en-US" sz="36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5600" y="984250"/>
                <a:ext cx="11696700" cy="1949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3000" b="1" dirty="0" smtClean="0">
                    <a:solidFill>
                      <a:srgbClr val="00206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Bài 1: </a:t>
                </a:r>
                <a:r>
                  <a:rPr lang="vi-VN" sz="30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Vẽ hai đường thẳng MN và PQ cắt nhau tại A tạo thành góc MAP có số đo bằng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vi-V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33</m:t>
                        </m:r>
                      </m:e>
                      <m:sup>
                        <m:r>
                          <a:rPr lang="vi-V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000" dirty="0"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000" dirty="0" smtClean="0"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br>
                  <a:rPr lang="en-US" sz="3000" dirty="0" smtClean="0">
                    <a:solidFill>
                      <a:schemeClr val="tx1"/>
                    </a:solidFill>
                    <a:effectLst/>
                    <a:latin typeface="Times New Roman" charset="0"/>
                    <a:ea typeface="Times New Roman" charset="0"/>
                    <a:cs typeface="Times New Roman" charset="0"/>
                  </a:rPr>
                </a:br>
                <a:r>
                  <a:rPr 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a) </a:t>
                </a:r>
                <a:r>
                  <a:rPr 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Tính</a:t>
                </a:r>
                <a:r>
                  <a:rPr 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số</a:t>
                </a:r>
                <a:r>
                  <a:rPr 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đo</a:t>
                </a:r>
                <a:r>
                  <a:rPr 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góc</a:t>
                </a:r>
                <a:r>
                  <a:rPr 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NAQ	</a:t>
                </a:r>
                <a:r>
                  <a:rPr lang="en-US" sz="3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		b</a:t>
                </a:r>
                <a:r>
                  <a:rPr 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) </a:t>
                </a:r>
                <a:r>
                  <a:rPr 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Tính</a:t>
                </a:r>
                <a:r>
                  <a:rPr 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số</a:t>
                </a:r>
                <a:r>
                  <a:rPr 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đo</a:t>
                </a:r>
                <a:r>
                  <a:rPr 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góc</a:t>
                </a:r>
                <a:r>
                  <a:rPr 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0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NAP </a:t>
                </a:r>
                <a:r>
                  <a:rPr 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	</a:t>
                </a:r>
                <a:br>
                  <a:rPr 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</a:br>
                <a:r>
                  <a:rPr 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c) </a:t>
                </a:r>
                <a:r>
                  <a:rPr 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Viết</a:t>
                </a:r>
                <a:r>
                  <a:rPr 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tên</a:t>
                </a:r>
                <a:r>
                  <a:rPr 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các</a:t>
                </a:r>
                <a:r>
                  <a:rPr 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cặp</a:t>
                </a:r>
                <a:r>
                  <a:rPr 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góc</a:t>
                </a:r>
                <a:r>
                  <a:rPr 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000" dirty="0" err="1">
                    <a:latin typeface="Times New Roman" charset="0"/>
                    <a:ea typeface="Times New Roman" charset="0"/>
                    <a:cs typeface="Times New Roman" charset="0"/>
                  </a:rPr>
                  <a:t>đối</a:t>
                </a:r>
                <a:r>
                  <a:rPr lang="en-US" sz="30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30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đỉnh</a:t>
                </a:r>
                <a:endParaRPr lang="en-US" sz="3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984250"/>
                <a:ext cx="11696700" cy="1949444"/>
              </a:xfrm>
              <a:prstGeom prst="rect">
                <a:avLst/>
              </a:prstGeom>
              <a:blipFill rotWithShape="0">
                <a:blip r:embed="rId3"/>
                <a:stretch>
                  <a:fillRect l="-1199" t="-4063"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5046" y="2940723"/>
            <a:ext cx="9557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 err="1" smtClean="0">
                <a:latin typeface="Times New Roman" charset="0"/>
                <a:ea typeface="Times New Roman" charset="0"/>
                <a:cs typeface="Times New Roman" charset="0"/>
              </a:rPr>
              <a:t>Giải</a:t>
            </a:r>
            <a:r>
              <a:rPr lang="en-US" sz="3000" u="sng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sz="3000" u="sng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95" y="3676647"/>
            <a:ext cx="4445000" cy="243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41513" y="3354967"/>
                <a:ext cx="7061613" cy="537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b="0" i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a</m:t>
                        </m:r>
                        <m:r>
                          <a:rPr lang="vi-VN" sz="2800" b="0" i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sz="280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Ta</m:t>
                        </m:r>
                        <m:r>
                          <a:rPr lang="en-US" sz="280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c</m:t>
                        </m:r>
                        <m:r>
                          <a:rPr lang="en-US" sz="280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ó:</m:t>
                        </m:r>
                        <m:acc>
                          <m:accPr>
                            <m:chr m:val="̂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NAQ</m:t>
                            </m:r>
                          </m:e>
                        </m:acc>
                        <m:r>
                          <a:rPr lang="vi-VN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MAP</m:t>
                            </m:r>
                          </m:e>
                        </m:acc>
                        <m:r>
                          <a:rPr lang="vi-VN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=33</m:t>
                        </m:r>
                      </m:e>
                      <m:sup>
                        <m:r>
                          <a:rPr lang="vi-VN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 smtClean="0"/>
                  <a:t> (</a:t>
                </a:r>
                <a:r>
                  <a:rPr lang="en-US" sz="2800" dirty="0" err="1" smtClean="0"/>
                  <a:t>hai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góc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đối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đỉnh</a:t>
                </a:r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513" y="3354967"/>
                <a:ext cx="7061613" cy="537583"/>
              </a:xfrm>
              <a:prstGeom prst="rect">
                <a:avLst/>
              </a:prstGeom>
              <a:blipFill rotWithShape="0">
                <a:blip r:embed="rId5"/>
                <a:stretch>
                  <a:fillRect t="-7865" r="-259" b="-30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041513" y="4017067"/>
                <a:ext cx="4548040" cy="537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b</m:t>
                    </m:r>
                    <m:r>
                      <a:rPr lang="vi-VN" sz="28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280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Ta</m:t>
                    </m:r>
                    <m:r>
                      <a:rPr lang="en-US" sz="280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c</m:t>
                    </m:r>
                    <m:r>
                      <a:rPr lang="en-US" sz="280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ó: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MAP</m:t>
                        </m:r>
                      </m:e>
                    </m:acc>
                    <m:r>
                      <a:rPr lang="vi-VN" sz="28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NAP</m:t>
                        </m:r>
                      </m:e>
                    </m:acc>
                    <m:r>
                      <a:rPr lang="vi-VN" sz="28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sSup>
                      <m:sSupPr>
                        <m:ctrlPr>
                          <a:rPr lang="vi-VN" sz="2800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vi-VN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180</m:t>
                        </m:r>
                      </m:e>
                      <m:sup>
                        <m:r>
                          <a:rPr lang="vi-VN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0</m:t>
                        </m:r>
                      </m:sup>
                    </m:sSup>
                  </m:oMath>
                </a14:m>
                <a:endParaRPr lang="vi-VN" sz="2800" b="0" dirty="0" smtClean="0"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513" y="4017067"/>
                <a:ext cx="4548040" cy="537583"/>
              </a:xfrm>
              <a:prstGeom prst="rect">
                <a:avLst/>
              </a:prstGeom>
              <a:blipFill rotWithShape="0">
                <a:blip r:embed="rId6"/>
                <a:stretch>
                  <a:fillRect t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24401" y="4589228"/>
                <a:ext cx="4065152" cy="537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hay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33</m:t>
                        </m:r>
                      </m:e>
                      <m:sup>
                        <m:r>
                          <a:rPr lang="vi-VN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 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NAP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180</m:t>
                        </m:r>
                      </m:e>
                      <m:sup>
                        <m:r>
                          <a:rPr lang="vi-VN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401" y="4589228"/>
                <a:ext cx="4065152" cy="537583"/>
              </a:xfrm>
              <a:prstGeom prst="rect">
                <a:avLst/>
              </a:prstGeom>
              <a:blipFill rotWithShape="0">
                <a:blip r:embed="rId7"/>
                <a:stretch>
                  <a:fillRect l="-2999" t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00700" y="5126434"/>
                <a:ext cx="5987024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6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                          </m:t>
                    </m:r>
                    <m:acc>
                      <m:accPr>
                        <m:chr m:val="̂"/>
                        <m:ctrlPr>
                          <a:rPr lang="en-US" sz="26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NAP</m:t>
                        </m:r>
                      </m:e>
                    </m:acc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vi-VN" sz="26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sSup>
                      <m:sSupPr>
                        <m:ctrlPr>
                          <a:rPr lang="vi-VN" sz="26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vi-VN" sz="2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180</m:t>
                        </m:r>
                      </m:e>
                      <m:sup>
                        <m:r>
                          <a:rPr lang="vi-VN" sz="2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0</m:t>
                        </m:r>
                      </m:sup>
                    </m:sSup>
                    <m:r>
                      <a:rPr lang="vi-VN" sz="2600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 −</m:t>
                    </m:r>
                    <m:sSup>
                      <m:sSupPr>
                        <m:ctrlPr>
                          <a:rPr lang="vi-VN" sz="26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vi-VN" sz="2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33</m:t>
                        </m:r>
                      </m:e>
                      <m:sup>
                        <m:r>
                          <a:rPr lang="vi-VN" sz="2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0</m:t>
                        </m:r>
                      </m:sup>
                    </m:sSup>
                    <m:r>
                      <a:rPr lang="vi-VN" sz="2600" b="0" i="0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sSup>
                      <m:sSupPr>
                        <m:ctrlPr>
                          <a:rPr lang="vi-VN" sz="26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lang="vi-VN" sz="26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147</m:t>
                        </m:r>
                      </m:e>
                      <m:sup>
                        <m:r>
                          <a:rPr lang="vi-VN" sz="2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700" y="5126434"/>
                <a:ext cx="5987024" cy="50584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41513" y="5745417"/>
                <a:ext cx="7232686" cy="505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600" b="0" i="0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c</m:t>
                    </m:r>
                    <m:r>
                      <a:rPr lang="vi-VN" sz="260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)</m:t>
                    </m:r>
                    <m:r>
                      <a:rPr lang="vi-VN" sz="2600" b="0" i="0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600" i="0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C</m:t>
                    </m:r>
                    <m:r>
                      <a:rPr lang="vi-VN" sz="2600" i="0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á</m:t>
                    </m:r>
                    <m:r>
                      <m:rPr>
                        <m:sty m:val="p"/>
                      </m:rPr>
                      <a:rPr lang="vi-VN" sz="2600" i="0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c</m:t>
                    </m:r>
                    <m:r>
                      <a:rPr lang="vi-VN" sz="2600" i="0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cặp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góc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đối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đỉnh</a:t>
                </a:r>
                <a:r>
                  <a:rPr lang="en-US" sz="2600" dirty="0" smtClean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NAQ</m:t>
                        </m:r>
                      </m:e>
                    </m:acc>
                    <m:r>
                      <a:rPr lang="vi-VN" sz="2600" b="0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600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v</m:t>
                    </m:r>
                    <m:r>
                      <a:rPr lang="vi-VN" sz="2600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6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MAP</m:t>
                        </m:r>
                      </m:e>
                    </m:acc>
                    <m:r>
                      <a:rPr lang="vi-VN" sz="2600" b="0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6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NAQ</m:t>
                        </m:r>
                      </m:e>
                    </m:acc>
                    <m:r>
                      <a:rPr lang="vi-VN" sz="2600" b="0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600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v</m:t>
                    </m:r>
                    <m:r>
                      <a:rPr lang="vi-VN" sz="2600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6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MAP</m:t>
                        </m:r>
                      </m:e>
                    </m:acc>
                  </m:oMath>
                </a14:m>
                <a:endParaRPr lang="en-US" sz="26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513" y="5745417"/>
                <a:ext cx="7232686" cy="505844"/>
              </a:xfrm>
              <a:prstGeom prst="rect">
                <a:avLst/>
              </a:prstGeom>
              <a:blipFill rotWithShape="0">
                <a:blip r:embed="rId9"/>
                <a:stretch>
                  <a:fillRect t="-9639" b="-3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262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699000" y="927100"/>
            <a:ext cx="901700" cy="59309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677400" y="0"/>
            <a:ext cx="2514600" cy="927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n>
                <a:solidFill>
                  <a:schemeClr val="accent1">
                    <a:lumMod val="75000"/>
                  </a:schemeClr>
                </a:solidFill>
              </a:ln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439400" y="927100"/>
            <a:ext cx="1752600" cy="6223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5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138276"/>
              </p:ext>
            </p:extLst>
          </p:nvPr>
        </p:nvGraphicFramePr>
        <p:xfrm>
          <a:off x="495300" y="3000975"/>
          <a:ext cx="3190744" cy="5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MathType 6.0 Equation" r:id="rId4" imgW="1218960" imgH="291960" progId="Equation.DSMT4">
                  <p:embed/>
                </p:oleObj>
              </mc:Choice>
              <mc:Fallback>
                <p:oleObj name="MathType 6.0 Equation" r:id="rId4" imgW="12189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3000975"/>
                        <a:ext cx="3190744" cy="57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370834" y="1329801"/>
            <a:ext cx="5283200" cy="2819399"/>
            <a:chOff x="2438400" y="342900"/>
            <a:chExt cx="3962400" cy="2114550"/>
          </a:xfrm>
        </p:grpSpPr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4724400" y="1085850"/>
              <a:ext cx="304800" cy="392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80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>
              <a:off x="2438400" y="1885950"/>
              <a:ext cx="3962400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2895600" y="342900"/>
              <a:ext cx="2895600" cy="211455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>
              <a:off x="2438400" y="1085850"/>
              <a:ext cx="3962400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689297" y="437918"/>
              <a:ext cx="333264" cy="392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>
                  <a:latin typeface="Times New Roman" charset="0"/>
                  <a:ea typeface="Times New Roman" charset="0"/>
                  <a:cs typeface="Times New Roman" charset="0"/>
                </a:rPr>
                <a:t>A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452461" y="1967858"/>
              <a:ext cx="317636" cy="392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>
                  <a:latin typeface="Times New Roman" charset="0"/>
                  <a:ea typeface="Times New Roman" charset="0"/>
                  <a:cs typeface="Times New Roman" charset="0"/>
                </a:rPr>
                <a:t>B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 rot="21190373" flipH="1">
              <a:off x="4232096" y="990561"/>
              <a:ext cx="393700" cy="392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8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charset="0"/>
                  <a:ea typeface="Times New Roman" charset="0"/>
                  <a:cs typeface="Times New Roman" charset="0"/>
                </a:rPr>
                <a:t>(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4098976" y="1515873"/>
              <a:ext cx="537453" cy="392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8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40</a:t>
              </a:r>
              <a:r>
                <a:rPr lang="en-US" sz="2800" baseline="300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0</a:t>
              </a:r>
              <a:endPara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3139232" y="1828801"/>
              <a:ext cx="253916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latin typeface="Times New Roman" charset="0"/>
                  <a:ea typeface="Times New Roman" charset="0"/>
                  <a:cs typeface="Times New Roman" charset="0"/>
                </a:rPr>
                <a:t>4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962400" y="1562040"/>
              <a:ext cx="336550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649494" y="1809750"/>
              <a:ext cx="273152" cy="392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4648200" y="723075"/>
              <a:ext cx="256043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3835802" y="1058738"/>
              <a:ext cx="588339" cy="392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80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40</a:t>
              </a:r>
              <a:r>
                <a:rPr lang="en-US" sz="2800" baseline="3000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0</a:t>
              </a:r>
              <a:r>
                <a:rPr lang="en-US" sz="280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 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5040247" y="752701"/>
              <a:ext cx="361950" cy="392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800"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3429000" y="1485840"/>
              <a:ext cx="273152" cy="392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800"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4272493" y="1000065"/>
              <a:ext cx="311624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 smtClean="0">
                  <a:latin typeface="Times New Roman" charset="0"/>
                  <a:ea typeface="Times New Roman" charset="0"/>
                  <a:cs typeface="Times New Roman" charset="0"/>
                </a:rPr>
                <a:t> 4</a:t>
              </a:r>
              <a:endParaRPr lang="en-US" sz="2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3883740" y="1579077"/>
              <a:ext cx="495073" cy="392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800">
                  <a:latin typeface="Times New Roman" charset="0"/>
                  <a:ea typeface="Times New Roman" charset="0"/>
                  <a:cs typeface="Times New Roman" charset="0"/>
                </a:rPr>
                <a:t>)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93700" y="1087735"/>
            <a:ext cx="3025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Bài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Cho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vẽ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0079" y="1548140"/>
            <a:ext cx="5636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Ghi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tiếp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đo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ứng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với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các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còn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latin typeface="Times New Roman" charset="0"/>
                <a:ea typeface="Times New Roman" charset="0"/>
                <a:cs typeface="Times New Roman" charset="0"/>
              </a:rPr>
              <a:t>lại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90500" y="2056145"/>
                <a:ext cx="6096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Cặp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góc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𝐴</m:t>
                    </m:r>
                  </m:oMath>
                </a14:m>
                <a:r>
                  <a:rPr lang="en-US" sz="2800" baseline="-25000" dirty="0"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𝐵</m:t>
                    </m:r>
                  </m:oMath>
                </a14:m>
                <a:r>
                  <a:rPr lang="en-US" sz="2800" baseline="-25000" dirty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và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cặp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góc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𝐴</m:t>
                    </m:r>
                  </m:oMath>
                </a14:m>
                <a:r>
                  <a:rPr lang="en-US" sz="2800" baseline="-25000" dirty="0"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𝐵</m:t>
                    </m:r>
                  </m:oMath>
                </a14:m>
                <a:r>
                  <a:rPr lang="en-US" sz="2800" baseline="-25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được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gọi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là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hai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cặp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góc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trong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cùng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i="1" dirty="0" err="1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phía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. </a:t>
                </a:r>
                <a:r>
                  <a:rPr lang="en-US" sz="2800" dirty="0" err="1">
                    <a:latin typeface="Times New Roman" charset="0"/>
                    <a:ea typeface="Times New Roman" charset="0"/>
                    <a:cs typeface="Times New Roman" charset="0"/>
                  </a:rPr>
                  <a:t>Tính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2056145"/>
                <a:ext cx="6096000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2000" t="-6369" r="-3300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0055016" y="183167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40</a:t>
            </a:r>
            <a:r>
              <a:rPr lang="en-US" sz="2400" baseline="30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endParaRPr lang="en-US" sz="2400">
              <a:solidFill>
                <a:schemeClr val="accent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48873" y="3425011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40</a:t>
            </a:r>
            <a:r>
              <a:rPr lang="en-US" sz="2400" baseline="30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endParaRPr lang="en-US" sz="2400">
              <a:solidFill>
                <a:schemeClr val="accent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36020" y="2887725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140</a:t>
            </a:r>
            <a:r>
              <a:rPr lang="en-US" sz="2400" baseline="3000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endParaRPr lang="en-US" sz="2400">
              <a:solidFill>
                <a:srgbClr val="FFC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33191" y="1845349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140</a:t>
            </a:r>
            <a:r>
              <a:rPr lang="en-US" sz="2400" baseline="3000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endParaRPr lang="en-US" sz="2400">
              <a:solidFill>
                <a:srgbClr val="FFC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13617" y="3518993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140</a:t>
            </a:r>
            <a:r>
              <a:rPr lang="en-US" sz="2400" baseline="3000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endParaRPr lang="en-US" sz="2400">
              <a:solidFill>
                <a:srgbClr val="00B05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51262" y="2324987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140</a:t>
            </a:r>
            <a:r>
              <a:rPr lang="en-US" sz="2400" baseline="30000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endParaRPr lang="en-US" sz="2400" dirty="0">
              <a:solidFill>
                <a:srgbClr val="00B05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5855" y="4237723"/>
            <a:ext cx="1065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charset="0"/>
                <a:ea typeface="Times New Roman" charset="0"/>
                <a:cs typeface="Times New Roman" charset="0"/>
              </a:rPr>
              <a:t>Ta có: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3700" y="3646940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>
                <a:latin typeface="Times New Roman" charset="0"/>
                <a:ea typeface="Times New Roman" charset="0"/>
                <a:cs typeface="Times New Roman" charset="0"/>
              </a:rPr>
              <a:t>Giải</a:t>
            </a:r>
            <a:r>
              <a:rPr lang="en-US" sz="2800" u="sng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</p:txBody>
      </p:sp>
      <p:graphicFrame>
        <p:nvGraphicFramePr>
          <p:cNvPr id="38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250777"/>
              </p:ext>
            </p:extLst>
          </p:nvPr>
        </p:nvGraphicFramePr>
        <p:xfrm>
          <a:off x="886884" y="4837442"/>
          <a:ext cx="505248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MathType 6.0 Equation" r:id="rId7" imgW="1930320" imgH="291960" progId="Equation.DSMT4">
                  <p:embed/>
                </p:oleObj>
              </mc:Choice>
              <mc:Fallback>
                <p:oleObj name="MathType 6.0 Equation" r:id="rId7" imgW="19303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884" y="4837442"/>
                        <a:ext cx="505248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031684"/>
              </p:ext>
            </p:extLst>
          </p:nvPr>
        </p:nvGraphicFramePr>
        <p:xfrm>
          <a:off x="827498" y="5510542"/>
          <a:ext cx="508423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9" imgW="1942920" imgH="291960" progId="Equation.DSMT4">
                  <p:embed/>
                </p:oleObj>
              </mc:Choice>
              <mc:Fallback>
                <p:oleObj name="Equation" r:id="rId9" imgW="19429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498" y="5510542"/>
                        <a:ext cx="508423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84595" y="98843"/>
            <a:ext cx="4885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Hoạt</a:t>
            </a:r>
            <a:r>
              <a:rPr lang="en-US" sz="28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động</a:t>
            </a:r>
            <a:r>
              <a:rPr lang="en-US" sz="28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luyện</a:t>
            </a:r>
            <a:r>
              <a:rPr lang="en-US" sz="28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tập</a:t>
            </a:r>
            <a:endParaRPr lang="en-US" sz="28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0399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699000" y="927100"/>
            <a:ext cx="901700" cy="59309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677400" y="0"/>
            <a:ext cx="2514600" cy="927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439400" y="927100"/>
            <a:ext cx="1752600" cy="6223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6407" y="1371286"/>
            <a:ext cx="6908799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667" b="1" dirty="0" err="1" smtClean="0">
                <a:latin typeface="Times New Roman" charset="0"/>
                <a:ea typeface="Times New Roman" charset="0"/>
                <a:cs typeface="Times New Roman" charset="0"/>
              </a:rPr>
              <a:t>Bài</a:t>
            </a:r>
            <a:r>
              <a:rPr lang="en-US" sz="2667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67" b="1" dirty="0"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sz="2667" b="1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Nhìn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rồi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điền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vào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dấu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 ( ... 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81876" y="805020"/>
            <a:ext cx="4718048" cy="3886200"/>
            <a:chOff x="5529264" y="971550"/>
            <a:chExt cx="3538536" cy="2914650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5791200" y="3200400"/>
              <a:ext cx="3276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VNI-Korin" pitchFamily="2" charset="0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5715000" y="1714500"/>
              <a:ext cx="3200400" cy="628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VNI-Korin" pitchFamily="2" charset="0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>
              <a:off x="6934200" y="1371600"/>
              <a:ext cx="762000" cy="2514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>
                <a:latin typeface="VNI-Korin" pitchFamily="2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5656264" y="2743200"/>
              <a:ext cx="267141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VNI-Korin" pitchFamily="2" charset="0"/>
                  <a:cs typeface="Arial" charset="0"/>
                </a:rPr>
                <a:t>n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5529264" y="1862137"/>
              <a:ext cx="330860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VNI-Korin" pitchFamily="2" charset="0"/>
                  <a:cs typeface="Arial" charset="0"/>
                </a:rPr>
                <a:t>m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7467600" y="971550"/>
              <a:ext cx="267141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VNI-Korin" pitchFamily="2" charset="0"/>
                  <a:cs typeface="Arial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892485" y="1545223"/>
                  <a:ext cx="406602" cy="3462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/>
                            <a:cs typeface="Arial" charset="0"/>
                          </a:rPr>
                          <m:t>𝑴</m:t>
                        </m:r>
                      </m:oMath>
                    </m:oMathPara>
                  </a14:m>
                  <a:endParaRPr lang="en-US" sz="24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VNI-Korin" pitchFamily="2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83306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92485" y="1545223"/>
                  <a:ext cx="47320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3279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290981" y="3255465"/>
                  <a:ext cx="371737" cy="3462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/>
                            <a:cs typeface="Arial" charset="0"/>
                          </a:rPr>
                          <m:t>𝑵</m:t>
                        </m:r>
                      </m:oMath>
                    </m:oMathPara>
                  </a14:m>
                  <a:endParaRPr lang="en-US" sz="24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VNI-Korin" pitchFamily="2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83307" name="Text 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90981" y="3255465"/>
                  <a:ext cx="43794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33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7135458" y="3193018"/>
              <a:ext cx="253916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Korin" pitchFamily="2" charset="0"/>
                  <a:cs typeface="Arial" charset="0"/>
                </a:rPr>
                <a:t>5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7135458" y="1973818"/>
              <a:ext cx="253916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Korin" pitchFamily="2" charset="0"/>
                  <a:cs typeface="Arial" charset="0"/>
                </a:rPr>
                <a:t>4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7181850" y="1668066"/>
              <a:ext cx="253916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Korin" pitchFamily="2" charset="0"/>
                  <a:cs typeface="Arial" charset="0"/>
                </a:rPr>
                <a:t>3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7562850" y="1600200"/>
              <a:ext cx="253916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Korin" pitchFamily="2" charset="0"/>
                  <a:cs typeface="Arial" charset="0"/>
                </a:rPr>
                <a:t>2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6724650" y="3143250"/>
              <a:ext cx="253916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Korin" pitchFamily="2" charset="0"/>
                  <a:cs typeface="Arial" charset="0"/>
                </a:rPr>
                <a:t>8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6800850" y="2800350"/>
              <a:ext cx="253916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Korin" pitchFamily="2" charset="0"/>
                  <a:cs typeface="Arial" charset="0"/>
                </a:rPr>
                <a:t>7</a:t>
              </a: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7181850" y="2800350"/>
              <a:ext cx="253916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Korin" pitchFamily="2" charset="0"/>
                  <a:cs typeface="Arial" charset="0"/>
                </a:rPr>
                <a:t>6</a:t>
              </a:r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7467600" y="1973818"/>
              <a:ext cx="253916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NI-Korin" pitchFamily="2" charset="0"/>
                  <a:cs typeface="Arial" charset="0"/>
                </a:rPr>
                <a:t>1</a:t>
              </a:r>
            </a:p>
          </p:txBody>
        </p:sp>
      </p:grp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292103" y="3073027"/>
            <a:ext cx="8047567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a.     </a:t>
            </a:r>
            <a:r>
              <a:rPr lang="en-US" sz="2667" baseline="-25000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  ... 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là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cặp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 so le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292100" y="3809204"/>
            <a:ext cx="6705600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b.  ... 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       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là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cặp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đồng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vị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292100" y="4545379"/>
            <a:ext cx="8853515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c.     </a:t>
            </a:r>
            <a:r>
              <a:rPr lang="en-US" sz="2667" baseline="-25000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  ... 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là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cặp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cùng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phía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292100" y="5281555"/>
            <a:ext cx="9126480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d.  ...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và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      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là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cặp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ngoài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cùng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67" dirty="0" err="1">
                <a:latin typeface="Times New Roman" charset="0"/>
                <a:ea typeface="Times New Roman" charset="0"/>
                <a:cs typeface="Times New Roman" charset="0"/>
              </a:rPr>
              <a:t>phía</a:t>
            </a:r>
            <a:r>
              <a:rPr lang="en-US" sz="2667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73493" y="3106743"/>
                <a:ext cx="795346" cy="471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vi-VN" sz="24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M</m:t>
                            </m:r>
                          </m:e>
                          <m:sub>
                            <m:r>
                              <a:rPr lang="vi-VN" sz="240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93" y="3106743"/>
                <a:ext cx="795346" cy="471283"/>
              </a:xfrm>
              <a:prstGeom prst="rect">
                <a:avLst/>
              </a:prstGeom>
              <a:blipFill rotWithShape="0">
                <a:blip r:embed="rId6"/>
                <a:stretch>
                  <a:fillRect l="-7634" t="-98701" r="-11450" b="-13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522461" y="3800968"/>
                <a:ext cx="673518" cy="471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vi-VN" sz="24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N</m:t>
                            </m:r>
                          </m:e>
                          <m:sub>
                            <m:r>
                              <a:rPr lang="vi-VN" sz="240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6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461" y="3800968"/>
                <a:ext cx="673518" cy="471283"/>
              </a:xfrm>
              <a:prstGeom prst="rect">
                <a:avLst/>
              </a:prstGeom>
              <a:blipFill rotWithShape="0">
                <a:blip r:embed="rId7"/>
                <a:stretch>
                  <a:fillRect l="-10000" t="-98701" r="-10000" b="-13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66397" y="3752469"/>
                <a:ext cx="715196" cy="471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vi-V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M</m:t>
                            </m:r>
                          </m:e>
                          <m:sub>
                            <m:r>
                              <a:rPr lang="vi-VN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7" y="3752469"/>
                <a:ext cx="715196" cy="471283"/>
              </a:xfrm>
              <a:prstGeom prst="rect">
                <a:avLst/>
              </a:prstGeom>
              <a:blipFill rotWithShape="0">
                <a:blip r:embed="rId8"/>
                <a:stretch>
                  <a:fillRect l="-9402" t="-98701" r="-12821" b="-13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391499" y="4497445"/>
                <a:ext cx="673518" cy="471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vi-V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N</m:t>
                            </m:r>
                          </m:e>
                          <m:sub>
                            <m:r>
                              <a:rPr lang="vi-VN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7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499" y="4497445"/>
                <a:ext cx="673518" cy="471283"/>
              </a:xfrm>
              <a:prstGeom prst="rect">
                <a:avLst/>
              </a:prstGeom>
              <a:blipFill rotWithShape="0">
                <a:blip r:embed="rId9"/>
                <a:stretch>
                  <a:fillRect l="-9009" t="-98701" r="-9910" b="-13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28854" y="4598425"/>
                <a:ext cx="795346" cy="471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vi-VN" sz="24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M</m:t>
                            </m:r>
                          </m:e>
                          <m:sub>
                            <m:r>
                              <a:rPr lang="vi-VN" sz="240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54" y="4598425"/>
                <a:ext cx="795346" cy="471283"/>
              </a:xfrm>
              <a:prstGeom prst="rect">
                <a:avLst/>
              </a:prstGeom>
              <a:blipFill rotWithShape="0">
                <a:blip r:embed="rId10"/>
                <a:stretch>
                  <a:fillRect l="-8462" t="-96154" r="-11538" b="-1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491433" y="2993631"/>
                <a:ext cx="673518" cy="471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vi-V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N</m:t>
                            </m:r>
                          </m:e>
                          <m:sub>
                            <m:r>
                              <a:rPr lang="vi-VN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7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433" y="2993631"/>
                <a:ext cx="673518" cy="471283"/>
              </a:xfrm>
              <a:prstGeom prst="rect">
                <a:avLst/>
              </a:prstGeom>
              <a:blipFill rotWithShape="0">
                <a:blip r:embed="rId11"/>
                <a:stretch>
                  <a:fillRect l="-10000" t="-97403" r="-10000" b="-13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28853" y="5228987"/>
                <a:ext cx="715196" cy="471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vi-V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M</m:t>
                            </m:r>
                          </m:e>
                          <m:sub>
                            <m:r>
                              <a:rPr lang="vi-VN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53" y="5228987"/>
                <a:ext cx="715196" cy="471283"/>
              </a:xfrm>
              <a:prstGeom prst="rect">
                <a:avLst/>
              </a:prstGeom>
              <a:blipFill rotWithShape="0">
                <a:blip r:embed="rId8"/>
                <a:stretch>
                  <a:fillRect l="-9402" t="-98701" r="-12821" b="-13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407641" y="5269069"/>
                <a:ext cx="673518" cy="471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vi-VN" sz="24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N</m:t>
                            </m:r>
                          </m:e>
                          <m:sub>
                            <m:r>
                              <a:rPr lang="vi-VN" sz="240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5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641" y="5269069"/>
                <a:ext cx="673518" cy="471283"/>
              </a:xfrm>
              <a:prstGeom prst="rect">
                <a:avLst/>
              </a:prstGeom>
              <a:blipFill rotWithShape="0">
                <a:blip r:embed="rId12"/>
                <a:stretch>
                  <a:fillRect l="-10000" t="-96154" r="-10000" b="-1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484595" y="98843"/>
            <a:ext cx="4885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Hoạt</a:t>
            </a:r>
            <a:r>
              <a:rPr lang="en-US" sz="36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động</a:t>
            </a:r>
            <a:r>
              <a:rPr lang="en-US" sz="36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luyện</a:t>
            </a:r>
            <a:r>
              <a:rPr lang="en-US" sz="36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tập</a:t>
            </a:r>
            <a:endParaRPr lang="en-US" sz="36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55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699000" y="927100"/>
            <a:ext cx="901700" cy="59309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677400" y="0"/>
            <a:ext cx="2514600" cy="927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ln>
                <a:solidFill>
                  <a:schemeClr val="accent1">
                    <a:lumMod val="75000"/>
                  </a:schemeClr>
                </a:solidFill>
              </a:ln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439400" y="927100"/>
            <a:ext cx="1752600" cy="6223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3" y="1265542"/>
            <a:ext cx="622396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600" b="1" dirty="0" err="1" smtClean="0">
                <a:latin typeface="Times New Roman" charset="0"/>
                <a:ea typeface="Times New Roman" charset="0"/>
                <a:cs typeface="Times New Roman" charset="0"/>
              </a:rPr>
              <a:t>Bài</a:t>
            </a:r>
            <a:r>
              <a:rPr lang="en-US" sz="26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00" b="1" dirty="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2600" b="1" dirty="0" smtClean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sz="2600" dirty="0" err="1">
                <a:latin typeface="Times New Roman" charset="0"/>
                <a:ea typeface="Times New Roman" charset="0"/>
                <a:cs typeface="Times New Roman" charset="0"/>
              </a:rPr>
              <a:t>Nhìn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00" dirty="0" err="1"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00" dirty="0" err="1">
                <a:latin typeface="Times New Roman" charset="0"/>
                <a:ea typeface="Times New Roman" charset="0"/>
                <a:cs typeface="Times New Roman" charset="0"/>
              </a:rPr>
              <a:t>rồi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00" dirty="0" err="1">
                <a:latin typeface="Times New Roman" charset="0"/>
                <a:ea typeface="Times New Roman" charset="0"/>
                <a:cs typeface="Times New Roman" charset="0"/>
              </a:rPr>
              <a:t>điền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00" dirty="0" err="1">
                <a:latin typeface="Times New Roman" charset="0"/>
                <a:ea typeface="Times New Roman" charset="0"/>
                <a:cs typeface="Times New Roman" charset="0"/>
              </a:rPr>
              <a:t>vào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00" dirty="0" err="1">
                <a:latin typeface="Times New Roman" charset="0"/>
                <a:ea typeface="Times New Roman" charset="0"/>
                <a:cs typeface="Times New Roman" charset="0"/>
              </a:rPr>
              <a:t>dấu</a:t>
            </a:r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 ( ... )</a:t>
            </a: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4927600" y="3183650"/>
            <a:ext cx="125867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600" i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đồng</a:t>
            </a:r>
            <a:r>
              <a:rPr lang="en-US" sz="2600" i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00" i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vị</a:t>
            </a:r>
            <a:r>
              <a:rPr lang="en-US" sz="2600" i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4602992" y="4034413"/>
            <a:ext cx="230274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600" i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sz="2600" i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00" i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cùng</a:t>
            </a:r>
            <a:r>
              <a:rPr lang="en-US" sz="2600" i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00" i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phía</a:t>
            </a:r>
            <a:endParaRPr lang="en-US" sz="2600" i="1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5004544" y="4959079"/>
            <a:ext cx="117532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600" i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đồng</a:t>
            </a:r>
            <a:r>
              <a:rPr lang="en-US" sz="2600" i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600" i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vị</a:t>
            </a:r>
            <a:endParaRPr lang="en-US" sz="2600" i="1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4887048" y="5727169"/>
            <a:ext cx="159902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6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so le </a:t>
            </a:r>
            <a:r>
              <a:rPr lang="en-US" sz="2600" i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endParaRPr lang="en-US" sz="2600" i="1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AutoShape 28"/>
          <p:cNvSpPr>
            <a:spLocks noChangeAspect="1" noChangeArrowheads="1" noTextEdit="1"/>
          </p:cNvSpPr>
          <p:nvPr/>
        </p:nvSpPr>
        <p:spPr bwMode="auto">
          <a:xfrm>
            <a:off x="6164531" y="1036947"/>
            <a:ext cx="5773469" cy="314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Line 29"/>
          <p:cNvSpPr>
            <a:spLocks noChangeShapeType="1"/>
          </p:cNvSpPr>
          <p:nvPr/>
        </p:nvSpPr>
        <p:spPr bwMode="auto">
          <a:xfrm>
            <a:off x="6895243" y="3150256"/>
            <a:ext cx="3975957" cy="2164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Line 30"/>
          <p:cNvSpPr>
            <a:spLocks noChangeShapeType="1"/>
          </p:cNvSpPr>
          <p:nvPr/>
        </p:nvSpPr>
        <p:spPr bwMode="auto">
          <a:xfrm>
            <a:off x="7288943" y="2350156"/>
            <a:ext cx="3975957" cy="2164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Line 31"/>
          <p:cNvSpPr>
            <a:spLocks noChangeShapeType="1"/>
          </p:cNvSpPr>
          <p:nvPr/>
        </p:nvSpPr>
        <p:spPr bwMode="auto">
          <a:xfrm flipH="1">
            <a:off x="10824707" y="2248230"/>
            <a:ext cx="440195" cy="1090527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 flipH="1">
            <a:off x="8652011" y="927100"/>
            <a:ext cx="1050789" cy="2687365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7714950" y="1662944"/>
            <a:ext cx="3549961" cy="701044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60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4"/>
              <p:cNvSpPr>
                <a:spLocks noChangeArrowheads="1"/>
              </p:cNvSpPr>
              <p:nvPr/>
            </p:nvSpPr>
            <p:spPr bwMode="auto">
              <a:xfrm>
                <a:off x="9194800" y="2397988"/>
                <a:ext cx="20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𝐸</m:t>
                      </m:r>
                    </m:oMath>
                  </m:oMathPara>
                </a14:m>
                <a:endParaRPr lang="en-US" sz="26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6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94800" y="2397988"/>
                <a:ext cx="203200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35"/>
              <p:cNvSpPr>
                <a:spLocks noChangeArrowheads="1"/>
              </p:cNvSpPr>
              <p:nvPr/>
            </p:nvSpPr>
            <p:spPr bwMode="auto">
              <a:xfrm>
                <a:off x="8077200" y="2474188"/>
                <a:ext cx="37523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𝑀</m:t>
                      </m:r>
                    </m:oMath>
                  </m:oMathPara>
                </a14:m>
                <a:endParaRPr lang="en-US" sz="26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7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77200" y="2474188"/>
                <a:ext cx="375231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6"/>
              <p:cNvSpPr>
                <a:spLocks noChangeArrowheads="1"/>
              </p:cNvSpPr>
              <p:nvPr/>
            </p:nvSpPr>
            <p:spPr bwMode="auto">
              <a:xfrm>
                <a:off x="9702800" y="1036946"/>
                <a:ext cx="28943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𝑇</m:t>
                      </m:r>
                    </m:oMath>
                  </m:oMathPara>
                </a14:m>
                <a:endParaRPr lang="en-US" sz="26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8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02800" y="1036946"/>
                <a:ext cx="289438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7"/>
              <p:cNvSpPr>
                <a:spLocks noChangeArrowheads="1"/>
              </p:cNvSpPr>
              <p:nvPr/>
            </p:nvSpPr>
            <p:spPr bwMode="auto">
              <a:xfrm>
                <a:off x="8991600" y="1331188"/>
                <a:ext cx="29822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𝐴</m:t>
                      </m:r>
                    </m:oMath>
                  </m:oMathPara>
                </a14:m>
                <a:endParaRPr lang="en-US" sz="26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9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1600" y="1331188"/>
                <a:ext cx="29822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38"/>
              <p:cNvSpPr>
                <a:spLocks noChangeArrowheads="1"/>
              </p:cNvSpPr>
              <p:nvPr/>
            </p:nvSpPr>
            <p:spPr bwMode="auto">
              <a:xfrm>
                <a:off x="11379202" y="2062470"/>
                <a:ext cx="31194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𝐵</m:t>
                      </m:r>
                    </m:oMath>
                  </m:oMathPara>
                </a14:m>
                <a:endParaRPr lang="en-US" sz="26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0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79202" y="2062470"/>
                <a:ext cx="311944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9"/>
              <p:cNvSpPr>
                <a:spLocks noChangeArrowheads="1"/>
              </p:cNvSpPr>
              <p:nvPr/>
            </p:nvSpPr>
            <p:spPr bwMode="auto">
              <a:xfrm>
                <a:off x="11023601" y="3207614"/>
                <a:ext cx="29681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𝐶</m:t>
                      </m:r>
                    </m:oMath>
                  </m:oMathPara>
                </a14:m>
                <a:endParaRPr lang="en-US" sz="26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1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23601" y="3207614"/>
                <a:ext cx="296813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40"/>
              <p:cNvSpPr>
                <a:spLocks noChangeArrowheads="1"/>
              </p:cNvSpPr>
              <p:nvPr/>
            </p:nvSpPr>
            <p:spPr bwMode="auto">
              <a:xfrm>
                <a:off x="8280400" y="3236188"/>
                <a:ext cx="32393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𝐷</m:t>
                      </m:r>
                    </m:oMath>
                  </m:oMathPara>
                </a14:m>
                <a:endParaRPr lang="en-US" sz="26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2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0400" y="3236188"/>
                <a:ext cx="323935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43"/>
          <p:cNvSpPr>
            <a:spLocks noChangeArrowheads="1"/>
          </p:cNvSpPr>
          <p:nvPr/>
        </p:nvSpPr>
        <p:spPr bwMode="auto">
          <a:xfrm>
            <a:off x="10838309" y="3125115"/>
            <a:ext cx="70999" cy="6725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Oval 46"/>
          <p:cNvSpPr>
            <a:spLocks noChangeArrowheads="1"/>
          </p:cNvSpPr>
          <p:nvPr/>
        </p:nvSpPr>
        <p:spPr bwMode="auto">
          <a:xfrm>
            <a:off x="8166810" y="2312058"/>
            <a:ext cx="113599" cy="103859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" name="Oval 47"/>
          <p:cNvSpPr>
            <a:spLocks noChangeArrowheads="1"/>
          </p:cNvSpPr>
          <p:nvPr/>
        </p:nvSpPr>
        <p:spPr bwMode="auto">
          <a:xfrm>
            <a:off x="9497765" y="1260461"/>
            <a:ext cx="113599" cy="103859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99644" y="3227508"/>
            <a:ext cx="8098367" cy="3037428"/>
            <a:chOff x="-10116" y="2096546"/>
            <a:chExt cx="6073775" cy="22780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-10116" y="2096546"/>
                  <a:ext cx="6035675" cy="379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26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a.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26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accPr>
                        <m:e>
                          <m:r>
                            <a:rPr lang="vi-VN" sz="260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sz="260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EDC</m:t>
                          </m:r>
                          <m:r>
                            <a:rPr lang="vi-VN" sz="260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sz="2600" dirty="0"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6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600" dirty="0" err="1">
                      <a:latin typeface="Times New Roman" charset="0"/>
                      <a:ea typeface="Times New Roman" charset="0"/>
                      <a:cs typeface="Times New Roman" charset="0"/>
                    </a:rPr>
                    <a:t>và</a:t>
                  </a:r>
                  <a:r>
                    <a:rPr lang="en-US" sz="2600" dirty="0"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26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accPr>
                        <m:e>
                          <m:r>
                            <a:rPr lang="vi-VN" sz="2600" b="0" i="0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  <m:r>
                            <a:rPr lang="vi-VN" sz="260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sz="260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AEB</m:t>
                          </m:r>
                          <m:r>
                            <a:rPr lang="vi-VN" sz="260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sz="2600" dirty="0">
                      <a:latin typeface="Times New Roman" charset="0"/>
                      <a:ea typeface="Times New Roman" charset="0"/>
                      <a:cs typeface="Times New Roman" charset="0"/>
                    </a:rPr>
                    <a:t>   </a:t>
                  </a:r>
                  <a:r>
                    <a:rPr lang="en-US" sz="26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600" dirty="0" err="1">
                      <a:latin typeface="Times New Roman" charset="0"/>
                      <a:ea typeface="Times New Roman" charset="0"/>
                      <a:cs typeface="Times New Roman" charset="0"/>
                    </a:rPr>
                    <a:t>là</a:t>
                  </a:r>
                  <a:r>
                    <a:rPr lang="en-US" sz="2600" dirty="0"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600" dirty="0" err="1">
                      <a:latin typeface="Times New Roman" charset="0"/>
                      <a:ea typeface="Times New Roman" charset="0"/>
                      <a:cs typeface="Times New Roman" charset="0"/>
                    </a:rPr>
                    <a:t>cặp</a:t>
                  </a:r>
                  <a:r>
                    <a:rPr lang="en-US" sz="2600" dirty="0"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600" dirty="0" err="1">
                      <a:latin typeface="Times New Roman" charset="0"/>
                      <a:ea typeface="Times New Roman" charset="0"/>
                      <a:cs typeface="Times New Roman" charset="0"/>
                    </a:rPr>
                    <a:t>góc</a:t>
                  </a:r>
                  <a:r>
                    <a:rPr lang="en-US" sz="2600" dirty="0">
                      <a:latin typeface="Times New Roman" charset="0"/>
                      <a:ea typeface="Times New Roman" charset="0"/>
                      <a:cs typeface="Times New Roman" charset="0"/>
                    </a:rPr>
                    <a:t>.............................</a:t>
                  </a:r>
                </a:p>
              </p:txBody>
            </p:sp>
          </mc:Choice>
          <mc:Fallback xmlns="">
            <p:sp>
              <p:nvSpPr>
                <p:cNvPr id="27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10116" y="2096546"/>
                  <a:ext cx="6035675" cy="379383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364" t="-7229" b="-31325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-10116" y="2773988"/>
                  <a:ext cx="5334000" cy="379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26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b.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26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accPr>
                        <m:e>
                          <m:r>
                            <a:rPr lang="vi-VN" sz="260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sz="26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B</m:t>
                          </m:r>
                          <m:r>
                            <m:rPr>
                              <m:sty m:val="p"/>
                            </m:rPr>
                            <a:rPr lang="vi-VN" sz="260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ED</m:t>
                          </m:r>
                          <m:r>
                            <a:rPr lang="vi-VN" sz="260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sz="2600" dirty="0"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6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 và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26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accPr>
                        <m:e>
                          <m:r>
                            <a:rPr lang="vi-VN" sz="2600" b="0" i="0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  <m:r>
                            <a:rPr lang="vi-VN" sz="260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sz="26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CD</m:t>
                          </m:r>
                          <m:r>
                            <m:rPr>
                              <m:sty m:val="p"/>
                            </m:rPr>
                            <a:rPr lang="vi-VN" sz="260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E</m:t>
                          </m:r>
                          <m:r>
                            <a:rPr lang="vi-VN" sz="260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</m:e>
                      </m:acc>
                      <m:r>
                        <a:rPr lang="vi-VN" sz="26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</m:oMath>
                  </a14:m>
                  <a:r>
                    <a:rPr lang="en-US" sz="2600" dirty="0"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6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  </a:t>
                  </a:r>
                  <a:r>
                    <a:rPr lang="en-US" sz="2600" dirty="0">
                      <a:latin typeface="Times New Roman" charset="0"/>
                      <a:ea typeface="Times New Roman" charset="0"/>
                      <a:cs typeface="Times New Roman" charset="0"/>
                    </a:rPr>
                    <a:t>là </a:t>
                  </a:r>
                  <a:r>
                    <a:rPr lang="en-US" sz="2600" dirty="0" err="1">
                      <a:latin typeface="Times New Roman" charset="0"/>
                      <a:ea typeface="Times New Roman" charset="0"/>
                      <a:cs typeface="Times New Roman" charset="0"/>
                    </a:rPr>
                    <a:t>cặp</a:t>
                  </a:r>
                  <a:r>
                    <a:rPr lang="en-US" sz="2600" dirty="0"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600" dirty="0" err="1">
                      <a:latin typeface="Times New Roman" charset="0"/>
                      <a:ea typeface="Times New Roman" charset="0"/>
                      <a:cs typeface="Times New Roman" charset="0"/>
                    </a:rPr>
                    <a:t>góc</a:t>
                  </a:r>
                  <a:r>
                    <a:rPr lang="en-US" sz="2600" dirty="0">
                      <a:latin typeface="Times New Roman" charset="0"/>
                      <a:ea typeface="Times New Roman" charset="0"/>
                      <a:cs typeface="Times New Roman" charset="0"/>
                    </a:rPr>
                    <a:t>........................</a:t>
                  </a:r>
                </a:p>
              </p:txBody>
            </p:sp>
          </mc:Choice>
          <mc:Fallback xmlns="">
            <p:sp>
              <p:nvSpPr>
                <p:cNvPr id="28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10116" y="2773988"/>
                  <a:ext cx="5334000" cy="37938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542" t="-8434" b="-3012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7984" y="3429166"/>
                  <a:ext cx="6035675" cy="379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2600" dirty="0">
                      <a:latin typeface="Times New Roman" charset="0"/>
                      <a:ea typeface="Times New Roman" charset="0"/>
                      <a:cs typeface="Times New Roman" charset="0"/>
                    </a:rPr>
                    <a:t>c.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26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accPr>
                        <m:e>
                          <m:r>
                            <a:rPr lang="vi-VN" sz="260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sz="26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CD</m:t>
                          </m:r>
                          <m:r>
                            <m:rPr>
                              <m:sty m:val="p"/>
                            </m:rPr>
                            <a:rPr lang="vi-VN" sz="260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E</m:t>
                          </m:r>
                          <m:r>
                            <a:rPr lang="vi-VN" sz="260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sz="2600" dirty="0">
                      <a:latin typeface="Times New Roman" charset="0"/>
                      <a:ea typeface="Times New Roman" charset="0"/>
                      <a:cs typeface="Times New Roman" charset="0"/>
                    </a:rPr>
                    <a:t>  </a:t>
                  </a:r>
                  <a:r>
                    <a:rPr lang="en-US" sz="26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và 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26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accPr>
                        <m:e>
                          <m:r>
                            <a:rPr lang="vi-VN" sz="260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sz="26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BAT</m:t>
                          </m:r>
                          <m:r>
                            <a:rPr lang="vi-VN" sz="260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</m:e>
                      </m:acc>
                      <m:r>
                        <a:rPr lang="vi-VN" sz="26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</m:oMath>
                  </a14:m>
                  <a:r>
                    <a:rPr lang="en-US" sz="2600" dirty="0"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6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  </a:t>
                  </a:r>
                  <a:r>
                    <a:rPr lang="en-US" sz="2600" dirty="0">
                      <a:latin typeface="Times New Roman" charset="0"/>
                      <a:ea typeface="Times New Roman" charset="0"/>
                      <a:cs typeface="Times New Roman" charset="0"/>
                    </a:rPr>
                    <a:t>là </a:t>
                  </a:r>
                  <a:r>
                    <a:rPr lang="en-US" sz="2600" dirty="0" err="1">
                      <a:latin typeface="Times New Roman" charset="0"/>
                      <a:ea typeface="Times New Roman" charset="0"/>
                      <a:cs typeface="Times New Roman" charset="0"/>
                    </a:rPr>
                    <a:t>cặp</a:t>
                  </a:r>
                  <a:r>
                    <a:rPr lang="en-US" sz="2600" dirty="0"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600" dirty="0" err="1">
                      <a:latin typeface="Times New Roman" charset="0"/>
                      <a:ea typeface="Times New Roman" charset="0"/>
                      <a:cs typeface="Times New Roman" charset="0"/>
                    </a:rPr>
                    <a:t>góc</a:t>
                  </a:r>
                  <a:r>
                    <a:rPr lang="en-US" sz="2600" dirty="0">
                      <a:latin typeface="Times New Roman" charset="0"/>
                      <a:ea typeface="Times New Roman" charset="0"/>
                      <a:cs typeface="Times New Roman" charset="0"/>
                    </a:rPr>
                    <a:t>............................. </a:t>
                  </a:r>
                </a:p>
              </p:txBody>
            </p:sp>
          </mc:Choice>
          <mc:Fallback xmlns="">
            <p:sp>
              <p:nvSpPr>
                <p:cNvPr id="29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984" y="3429166"/>
                  <a:ext cx="6035675" cy="379383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363" t="-7229" b="-3012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8459" y="3995234"/>
                  <a:ext cx="6019800" cy="3793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2600" dirty="0">
                      <a:latin typeface="Times New Roman" charset="0"/>
                      <a:ea typeface="Times New Roman" charset="0"/>
                      <a:cs typeface="Times New Roman" charset="0"/>
                    </a:rPr>
                    <a:t>d.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26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accPr>
                        <m:e>
                          <m:r>
                            <a:rPr lang="vi-VN" sz="260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sz="26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MED</m:t>
                          </m:r>
                          <m:r>
                            <a:rPr lang="vi-VN" sz="260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sz="2600" dirty="0"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6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600" dirty="0" err="1">
                      <a:latin typeface="Times New Roman" charset="0"/>
                      <a:ea typeface="Times New Roman" charset="0"/>
                      <a:cs typeface="Times New Roman" charset="0"/>
                    </a:rPr>
                    <a:t>và</a:t>
                  </a:r>
                  <a:r>
                    <a:rPr lang="en-US" sz="2600" dirty="0"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6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vi-VN" sz="26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accPr>
                        <m:e>
                          <m:r>
                            <a:rPr lang="vi-VN" sz="260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sz="2600" i="1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EDC</m:t>
                          </m:r>
                          <m:r>
                            <a:rPr lang="vi-VN" sz="260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sz="2600" dirty="0"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600" dirty="0" smtClean="0">
                      <a:latin typeface="Times New Roman" charset="0"/>
                      <a:ea typeface="Times New Roman" charset="0"/>
                      <a:cs typeface="Times New Roman" charset="0"/>
                    </a:rPr>
                    <a:t>  </a:t>
                  </a:r>
                  <a:r>
                    <a:rPr lang="en-US" sz="2600" dirty="0">
                      <a:latin typeface="Times New Roman" charset="0"/>
                      <a:ea typeface="Times New Roman" charset="0"/>
                      <a:cs typeface="Times New Roman" charset="0"/>
                    </a:rPr>
                    <a:t>là </a:t>
                  </a:r>
                  <a:r>
                    <a:rPr lang="en-US" sz="2600" dirty="0" err="1">
                      <a:latin typeface="Times New Roman" charset="0"/>
                      <a:ea typeface="Times New Roman" charset="0"/>
                      <a:cs typeface="Times New Roman" charset="0"/>
                    </a:rPr>
                    <a:t>cặp</a:t>
                  </a:r>
                  <a:r>
                    <a:rPr lang="en-US" sz="2600" dirty="0">
                      <a:latin typeface="Times New Roman" charset="0"/>
                      <a:ea typeface="Times New Roman" charset="0"/>
                      <a:cs typeface="Times New Roman" charset="0"/>
                    </a:rPr>
                    <a:t> </a:t>
                  </a:r>
                  <a:r>
                    <a:rPr lang="en-US" sz="2600" dirty="0" err="1">
                      <a:latin typeface="Times New Roman" charset="0"/>
                      <a:ea typeface="Times New Roman" charset="0"/>
                      <a:cs typeface="Times New Roman" charset="0"/>
                    </a:rPr>
                    <a:t>góc</a:t>
                  </a:r>
                  <a:r>
                    <a:rPr lang="en-US" sz="2600" dirty="0">
                      <a:latin typeface="Times New Roman" charset="0"/>
                      <a:ea typeface="Times New Roman" charset="0"/>
                      <a:cs typeface="Times New Roman" charset="0"/>
                    </a:rPr>
                    <a:t>...........................</a:t>
                  </a:r>
                </a:p>
              </p:txBody>
            </p:sp>
          </mc:Choice>
          <mc:Fallback xmlns="">
            <p:sp>
              <p:nvSpPr>
                <p:cNvPr id="33" name="Text 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459" y="3995234"/>
                  <a:ext cx="6019800" cy="379383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367" t="-8434" b="-3012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Oval 46"/>
          <p:cNvSpPr>
            <a:spLocks noChangeArrowheads="1"/>
          </p:cNvSpPr>
          <p:nvPr/>
        </p:nvSpPr>
        <p:spPr bwMode="auto">
          <a:xfrm>
            <a:off x="9239611" y="1909606"/>
            <a:ext cx="113599" cy="103859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5" name="Oval 46"/>
          <p:cNvSpPr>
            <a:spLocks noChangeArrowheads="1"/>
          </p:cNvSpPr>
          <p:nvPr/>
        </p:nvSpPr>
        <p:spPr bwMode="auto">
          <a:xfrm>
            <a:off x="9096021" y="2300390"/>
            <a:ext cx="113599" cy="103859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6" name="Oval 46"/>
          <p:cNvSpPr>
            <a:spLocks noChangeArrowheads="1"/>
          </p:cNvSpPr>
          <p:nvPr/>
        </p:nvSpPr>
        <p:spPr bwMode="auto">
          <a:xfrm>
            <a:off x="8752322" y="3106810"/>
            <a:ext cx="113599" cy="103859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7" name="Oval 46"/>
          <p:cNvSpPr>
            <a:spLocks noChangeArrowheads="1"/>
          </p:cNvSpPr>
          <p:nvPr/>
        </p:nvSpPr>
        <p:spPr bwMode="auto">
          <a:xfrm>
            <a:off x="10824714" y="3082394"/>
            <a:ext cx="113599" cy="103859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8" name="Oval 43"/>
          <p:cNvSpPr>
            <a:spLocks noChangeArrowheads="1"/>
          </p:cNvSpPr>
          <p:nvPr/>
        </p:nvSpPr>
        <p:spPr bwMode="auto">
          <a:xfrm>
            <a:off x="11165047" y="2327849"/>
            <a:ext cx="70999" cy="6725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9" name="Oval 46"/>
          <p:cNvSpPr>
            <a:spLocks noChangeArrowheads="1"/>
          </p:cNvSpPr>
          <p:nvPr/>
        </p:nvSpPr>
        <p:spPr bwMode="auto">
          <a:xfrm>
            <a:off x="11151453" y="2285126"/>
            <a:ext cx="113599" cy="103859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6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19312575">
            <a:off x="8889253" y="2727850"/>
            <a:ext cx="2952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41" name="TextBox 40"/>
          <p:cNvSpPr txBox="1"/>
          <p:nvPr/>
        </p:nvSpPr>
        <p:spPr>
          <a:xfrm rot="19312575">
            <a:off x="9209373" y="1929038"/>
            <a:ext cx="2952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42" name="TextBox 41"/>
          <p:cNvSpPr txBox="1"/>
          <p:nvPr/>
        </p:nvSpPr>
        <p:spPr>
          <a:xfrm rot="19312575">
            <a:off x="8891873" y="2713993"/>
            <a:ext cx="2952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F00FF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43" name="TextBox 42"/>
          <p:cNvSpPr txBox="1"/>
          <p:nvPr/>
        </p:nvSpPr>
        <p:spPr>
          <a:xfrm rot="3012289">
            <a:off x="9090171" y="2187736"/>
            <a:ext cx="2952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3B8AFF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44" name="TextBox 43"/>
          <p:cNvSpPr txBox="1"/>
          <p:nvPr/>
        </p:nvSpPr>
        <p:spPr>
          <a:xfrm rot="19312575">
            <a:off x="9336373" y="1600090"/>
            <a:ext cx="2952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</p:txBody>
      </p:sp>
      <p:sp>
        <p:nvSpPr>
          <p:cNvPr id="45" name="TextBox 44"/>
          <p:cNvSpPr txBox="1"/>
          <p:nvPr/>
        </p:nvSpPr>
        <p:spPr>
          <a:xfrm rot="8419207">
            <a:off x="8831920" y="2247282"/>
            <a:ext cx="2952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rgbClr val="FFC00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74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40" grpId="0"/>
      <p:bldP spid="40" grpId="1"/>
      <p:bldP spid="41" grpId="0"/>
      <p:bldP spid="41" grpId="1"/>
      <p:bldP spid="42" grpId="0"/>
      <p:bldP spid="43" grpId="0"/>
      <p:bldP spid="43" grpId="1"/>
      <p:bldP spid="44" grpId="0"/>
      <p:bldP spid="44" grpId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699000" y="952251"/>
            <a:ext cx="901700" cy="59309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677400" y="0"/>
            <a:ext cx="2514600" cy="927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439400" y="927100"/>
            <a:ext cx="1752600" cy="6223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4595" y="98843"/>
            <a:ext cx="4885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Hoạt</a:t>
            </a:r>
            <a:r>
              <a:rPr lang="en-US" sz="36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động</a:t>
            </a:r>
            <a:r>
              <a:rPr lang="en-US" sz="36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luyện</a:t>
            </a:r>
            <a:r>
              <a:rPr lang="en-US" sz="36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tập</a:t>
            </a:r>
            <a:endParaRPr lang="en-US" sz="36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1102" y="883046"/>
                <a:ext cx="8755795" cy="1705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1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Bài</a:t>
                </a:r>
                <a:r>
                  <a:rPr lang="en-US" sz="2600" b="1" dirty="0">
                    <a:latin typeface="Times New Roman" charset="0"/>
                    <a:ea typeface="Times New Roman" charset="0"/>
                    <a:cs typeface="Times New Roman" charset="0"/>
                  </a:rPr>
                  <a:t> 4: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Trên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hình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bên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người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ta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cho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biết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a // b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và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60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600" i="1" smtClean="0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vi-VN" sz="2600" b="0" i="0" smtClean="0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600" i="0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vi-VN" sz="2600" b="0" i="0" smtClean="0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vi-VN" sz="2600" b="0" i="0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vi-VN" sz="2600" i="0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600" i="0" smtClean="0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  <m:t>Q</m:t>
                                </m:r>
                              </m:e>
                              <m:sub>
                                <m:r>
                                  <a:rPr lang="vi-VN" sz="2600" i="0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vi-VN" sz="2600" b="0" i="0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=</m:t>
                        </m:r>
                        <m:r>
                          <a:rPr lang="vi-VN" sz="2600" i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  <m:r>
                          <a:rPr lang="vi-VN" sz="2600" b="0" i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0</m:t>
                        </m:r>
                      </m:e>
                      <m:sup>
                        <m:r>
                          <a:rPr lang="vi-VN" sz="2600" i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br>
                  <a:rPr lang="vi-VN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600" b="0" i="0" dirty="0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a</m:t>
                    </m:r>
                    <m:r>
                      <a:rPr lang="vi-VN" sz="2600" b="0" i="0" dirty="0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) </m:t>
                    </m:r>
                    <m:r>
                      <m:rPr>
                        <m:sty m:val="p"/>
                      </m:rPr>
                      <a:rPr lang="vi-VN" sz="2600" i="0" dirty="0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Vi</m:t>
                    </m:r>
                    <m:r>
                      <a:rPr lang="vi-VN" sz="2600" i="0" dirty="0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ế</m:t>
                    </m:r>
                    <m:r>
                      <m:rPr>
                        <m:sty m:val="p"/>
                      </m:rPr>
                      <a:rPr lang="vi-VN" sz="2600" i="0" dirty="0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t</m:t>
                    </m:r>
                    <m:r>
                      <a:rPr lang="vi-VN" sz="2600" i="0" dirty="0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tên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một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cặp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góc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đồng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vị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khác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và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nói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rõ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số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đo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mỗi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góc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b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</a:b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b)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Viết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tên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một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cặp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góc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so le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trong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và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nói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rõ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số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đo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mỗi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góc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/>
                </a:r>
                <a:b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</a:b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c)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Viết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tên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một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cặp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góc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trong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cùng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phía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và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nói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rõ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số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đo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mỗi</a:t>
                </a:r>
                <a:r>
                  <a:rPr lang="en-US" sz="26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6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góc</a:t>
                </a:r>
                <a:endParaRPr lang="en-US" sz="26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02" y="883046"/>
                <a:ext cx="8755795" cy="1705852"/>
              </a:xfrm>
              <a:prstGeom prst="rect">
                <a:avLst/>
              </a:prstGeom>
              <a:blipFill rotWithShape="0">
                <a:blip r:embed="rId3"/>
                <a:stretch>
                  <a:fillRect l="-1253" t="-2143" b="-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84595" y="2481869"/>
            <a:ext cx="8515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u="sng" dirty="0" err="1">
                <a:latin typeface="Times New Roman" charset="0"/>
                <a:ea typeface="Times New Roman" charset="0"/>
                <a:cs typeface="Times New Roman" charset="0"/>
              </a:rPr>
              <a:t>Giải</a:t>
            </a:r>
            <a:r>
              <a:rPr lang="en-US" sz="2600" u="sng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sz="2600" u="sng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31" y="3207135"/>
            <a:ext cx="4524434" cy="26194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55385" y="2541059"/>
                <a:ext cx="4465518" cy="442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a) </a:t>
                </a:r>
                <a:r>
                  <a:rPr lang="en-US" sz="22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Cặp</a:t>
                </a:r>
                <a:r>
                  <a:rPr lang="en-US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2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góc</a:t>
                </a:r>
                <a:r>
                  <a:rPr lang="en-US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2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đồng</a:t>
                </a:r>
                <a:r>
                  <a:rPr lang="en-US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2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vị</a:t>
                </a:r>
                <a:r>
                  <a:rPr lang="en-US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2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khác</a:t>
                </a:r>
                <a:r>
                  <a:rPr lang="en-US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2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là</a:t>
                </a:r>
                <a:r>
                  <a:rPr lang="en-US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vi-VN" sz="220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P</m:t>
                            </m:r>
                          </m:e>
                          <m:sub>
                            <m:r>
                              <a:rPr lang="vi-VN" sz="2200" b="0" i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vi-VN" sz="220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Q</m:t>
                            </m:r>
                          </m:e>
                          <m:sub>
                            <m:r>
                              <a:rPr lang="vi-VN" sz="2200" b="0" i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2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385" y="2541059"/>
                <a:ext cx="4465518" cy="442044"/>
              </a:xfrm>
              <a:prstGeom prst="rect">
                <a:avLst/>
              </a:prstGeom>
              <a:blipFill rotWithShape="0">
                <a:blip r:embed="rId5"/>
                <a:stretch>
                  <a:fillRect l="-1776" t="-95833" r="-15164" b="-1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55385" y="4248207"/>
                <a:ext cx="4082271" cy="442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b) </a:t>
                </a:r>
                <a:r>
                  <a:rPr lang="en-US" sz="22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Cặp</a:t>
                </a:r>
                <a:r>
                  <a:rPr lang="en-US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2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góc</a:t>
                </a:r>
                <a:r>
                  <a:rPr lang="en-US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so le </a:t>
                </a:r>
                <a:r>
                  <a:rPr lang="en-US" sz="22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trong</a:t>
                </a:r>
                <a:r>
                  <a:rPr lang="en-US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2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là</a:t>
                </a:r>
                <a:r>
                  <a:rPr lang="en-US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vi-VN" sz="220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P</m:t>
                            </m:r>
                          </m:e>
                          <m:sub>
                            <m:r>
                              <a:rPr lang="vi-VN" sz="2200" b="0" i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m:rPr>
                        <m:sty m:val="p"/>
                      </m:rPr>
                      <a:rPr lang="vi-VN" sz="22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v</m:t>
                    </m:r>
                    <m:r>
                      <a:rPr lang="vi-VN" sz="22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à</m:t>
                    </m:r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vi-VN" sz="220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vi-VN" sz="22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Q</m:t>
                            </m:r>
                          </m:e>
                          <m:sub>
                            <m:r>
                              <a:rPr lang="vi-VN" sz="2200" b="0" i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2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385" y="4248207"/>
                <a:ext cx="4082271" cy="442044"/>
              </a:xfrm>
              <a:prstGeom prst="rect">
                <a:avLst/>
              </a:prstGeom>
              <a:blipFill rotWithShape="0">
                <a:blip r:embed="rId6"/>
                <a:stretch>
                  <a:fillRect l="-1943" t="-95833" r="-16891" b="-1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55385" y="5157490"/>
                <a:ext cx="6021796" cy="442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c) </a:t>
                </a:r>
                <a:r>
                  <a:rPr lang="en-US" sz="22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Cặp</a:t>
                </a:r>
                <a:r>
                  <a:rPr lang="en-US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2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góc</a:t>
                </a:r>
                <a:r>
                  <a:rPr lang="en-US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2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trong</a:t>
                </a:r>
                <a:r>
                  <a:rPr lang="en-US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2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cùng</a:t>
                </a:r>
                <a:r>
                  <a:rPr lang="en-US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2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phía</a:t>
                </a:r>
                <a:r>
                  <a:rPr lang="en-US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2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là</a:t>
                </a:r>
                <a:r>
                  <a:rPr lang="en-US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vi-VN" sz="220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2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P</m:t>
                            </m:r>
                          </m:e>
                          <m:sub>
                            <m:r>
                              <a:rPr lang="vi-VN" sz="220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vi-VN" sz="220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vi-VN" sz="220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vi-VN" sz="22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Q</m:t>
                            </m:r>
                          </m:e>
                          <m:sub>
                            <m:r>
                              <a:rPr lang="vi-VN" sz="2200" b="0" i="0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2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385" y="5157490"/>
                <a:ext cx="6021796" cy="442044"/>
              </a:xfrm>
              <a:prstGeom prst="rect">
                <a:avLst/>
              </a:prstGeom>
              <a:blipFill rotWithShape="0">
                <a:blip r:embed="rId7"/>
                <a:stretch>
                  <a:fillRect l="-1317" t="-94521" b="-124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74" y="5973079"/>
            <a:ext cx="4368800" cy="482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46" y="6378212"/>
            <a:ext cx="2628900" cy="495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79244" y="2958127"/>
                <a:ext cx="4094454" cy="439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vi-VN" sz="2200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vi-VN" sz="2200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vi-VN" sz="220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vi-VN" sz="2200" i="0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200" b="0" i="0" smtClean="0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a:rPr lang="vi-VN" sz="2200" b="0" i="0" smtClean="0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  <m:r>
                          <a:rPr lang="vi-VN" sz="220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=30</m:t>
                        </m:r>
                      </m:e>
                      <m:sup>
                        <m:r>
                          <a:rPr lang="vi-VN" sz="220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0</m:t>
                        </m:r>
                      </m:sup>
                    </m:sSup>
                    <m:r>
                      <a:rPr lang="vi-VN" sz="22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 </m:t>
                    </m:r>
                    <m:r>
                      <a:rPr lang="vi-VN" sz="2200" b="0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(</m:t>
                    </m:r>
                    <m:r>
                      <m:rPr>
                        <m:sty m:val="p"/>
                      </m:rPr>
                      <a:rPr lang="vi-VN" sz="2200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hai</m:t>
                    </m:r>
                    <m:r>
                      <a:rPr lang="vi-VN" sz="2200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sz="22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góc</a:t>
                </a:r>
                <a:r>
                  <a:rPr lang="en-US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2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đối</a:t>
                </a:r>
                <a:r>
                  <a:rPr lang="en-US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200" dirty="0" err="1" smtClean="0">
                    <a:latin typeface="Times New Roman" charset="0"/>
                    <a:ea typeface="Times New Roman" charset="0"/>
                    <a:cs typeface="Times New Roman" charset="0"/>
                  </a:rPr>
                  <a:t>đỉnh</a:t>
                </a:r>
                <a:r>
                  <a:rPr lang="en-US" sz="22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244" y="2958127"/>
                <a:ext cx="4094454" cy="439864"/>
              </a:xfrm>
              <a:prstGeom prst="rect">
                <a:avLst/>
              </a:prstGeom>
              <a:blipFill rotWithShape="0">
                <a:blip r:embed="rId10"/>
                <a:stretch>
                  <a:fillRect l="-1190" t="-95833" r="-1042" b="-1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817371" y="3420209"/>
                <a:ext cx="4244432" cy="442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200" i="1" smtClean="0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vi-VN" sz="2200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i="1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  <m:t>Q</m:t>
                                </m:r>
                              </m:e>
                              <m:sub>
                                <m:r>
                                  <a:rPr lang="vi-VN" sz="2200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vi-VN" sz="220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vi-VN" sz="2200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200" i="1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  <m:t>Q</m:t>
                                </m:r>
                              </m:e>
                              <m:sub>
                                <m:r>
                                  <a:rPr lang="vi-VN" sz="2200">
                                    <a:latin typeface="Cambria Math" panose="02040503050406030204" pitchFamily="18" charset="0"/>
                                    <a:ea typeface="Times New Roman" charset="0"/>
                                    <a:cs typeface="Times New Roman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  <m:r>
                          <a:rPr lang="vi-VN" sz="220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=30</m:t>
                        </m:r>
                      </m:e>
                      <m:sup>
                        <m:r>
                          <a:rPr lang="vi-VN" sz="220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0</m:t>
                        </m:r>
                      </m:sup>
                    </m:sSup>
                    <m:r>
                      <a:rPr lang="vi-VN" sz="22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 (</m:t>
                    </m:r>
                    <m:r>
                      <m:rPr>
                        <m:sty m:val="p"/>
                      </m:rPr>
                      <a:rPr lang="vi-VN" sz="22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hai</m:t>
                    </m:r>
                    <m:r>
                      <a:rPr lang="vi-VN" sz="2200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sz="2200" dirty="0" err="1">
                    <a:latin typeface="Times New Roman" charset="0"/>
                    <a:ea typeface="Times New Roman" charset="0"/>
                    <a:cs typeface="Times New Roman" charset="0"/>
                  </a:rPr>
                  <a:t>góc</a:t>
                </a:r>
                <a:r>
                  <a:rPr lang="en-US" sz="2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200" dirty="0" err="1">
                    <a:latin typeface="Times New Roman" charset="0"/>
                    <a:ea typeface="Times New Roman" charset="0"/>
                    <a:cs typeface="Times New Roman" charset="0"/>
                  </a:rPr>
                  <a:t>đối</a:t>
                </a:r>
                <a:r>
                  <a:rPr lang="en-US" sz="22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200" dirty="0" err="1">
                    <a:latin typeface="Times New Roman" charset="0"/>
                    <a:ea typeface="Times New Roman" charset="0"/>
                    <a:cs typeface="Times New Roman" charset="0"/>
                  </a:rPr>
                  <a:t>đỉnh</a:t>
                </a:r>
                <a:r>
                  <a:rPr lang="en-US" sz="2200" dirty="0"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371" y="3420209"/>
                <a:ext cx="4244432" cy="442044"/>
              </a:xfrm>
              <a:prstGeom prst="rect">
                <a:avLst/>
              </a:prstGeom>
              <a:blipFill rotWithShape="0">
                <a:blip r:embed="rId11"/>
                <a:stretch>
                  <a:fillRect l="-1148" t="-94521" r="-717" b="-124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746772" y="3862253"/>
                <a:ext cx="2536656" cy="442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200" i="1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⟹</m:t>
                      </m:r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200"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vi-VN" sz="2200" b="0" i="0" smtClean="0"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  <m:r>
                            <a:rPr lang="vi-VN" sz="220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=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200"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vi-VN" sz="2200" i="1"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vi-VN" sz="2200"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  <m:r>
                            <a:rPr lang="vi-VN" sz="220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=30</m:t>
                          </m:r>
                        </m:e>
                        <m:sup>
                          <m:r>
                            <a:rPr lang="vi-VN" sz="220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772" y="3862253"/>
                <a:ext cx="2536656" cy="442044"/>
              </a:xfrm>
              <a:prstGeom prst="rect">
                <a:avLst/>
              </a:prstGeom>
              <a:blipFill rotWithShape="0">
                <a:blip r:embed="rId12"/>
                <a:stretch>
                  <a:fillRect t="-95833" b="-1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032220" y="4783945"/>
                <a:ext cx="2118337" cy="442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200"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200" i="1"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P</m:t>
                                  </m:r>
                                </m:e>
                                <m:sub>
                                  <m:r>
                                    <a:rPr lang="vi-VN" sz="2200"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  <m:r>
                            <a:rPr lang="vi-VN" sz="220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=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200"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vi-VN" sz="2200" i="1"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vi-VN" sz="2200" b="0" i="0" smtClean="0"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vi-VN" sz="220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=30</m:t>
                          </m:r>
                        </m:e>
                        <m:sup>
                          <m:r>
                            <a:rPr lang="vi-VN" sz="220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220" y="4783945"/>
                <a:ext cx="2118337" cy="442044"/>
              </a:xfrm>
              <a:prstGeom prst="rect">
                <a:avLst/>
              </a:prstGeom>
              <a:blipFill rotWithShape="0">
                <a:blip r:embed="rId13"/>
                <a:stretch>
                  <a:fillRect l="-288" t="-95833" b="-1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69846" y="5543444"/>
                <a:ext cx="2313582" cy="442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200"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200" i="1" smtClean="0"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vi-VN" sz="2200"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vi-VN" sz="2200" b="0" i="0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2200"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vi-VN" sz="2200" b="0" i="0" smtClean="0">
                                      <a:latin typeface="Cambria Math" panose="02040503050406030204" pitchFamily="18" charset="0"/>
                                      <a:ea typeface="Times New Roman" charset="0"/>
                                      <a:cs typeface="Times New Roman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a:rPr lang="vi-VN" sz="220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=</m:t>
                          </m:r>
                          <m:r>
                            <a:rPr lang="vi-VN" sz="2200" b="0" i="0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18</m:t>
                          </m:r>
                          <m:r>
                            <a:rPr lang="vi-VN" sz="220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0</m:t>
                          </m:r>
                        </m:e>
                        <m:sup>
                          <m:r>
                            <a:rPr lang="vi-VN" sz="220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2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846" y="5543444"/>
                <a:ext cx="2313582" cy="442044"/>
              </a:xfrm>
              <a:prstGeom prst="rect">
                <a:avLst/>
              </a:prstGeom>
              <a:blipFill rotWithShape="0">
                <a:blip r:embed="rId14"/>
                <a:stretch>
                  <a:fillRect t="-94521" b="-126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7784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7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1521" y="120519"/>
            <a:ext cx="8038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HƯỚNG DẪN BÀI TẬP VỀ NHÀ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196627"/>
            <a:ext cx="848376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Tx/>
              <a:buChar char="•"/>
            </a:pPr>
            <a:r>
              <a:rPr lang="en-US" altLang="en-US" sz="28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Xem</a:t>
            </a:r>
            <a:r>
              <a:rPr lang="en-US" altLang="en-US" sz="28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lại</a:t>
            </a:r>
            <a:r>
              <a:rPr lang="en-US" altLang="en-US" sz="28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các</a:t>
            </a:r>
            <a:r>
              <a:rPr lang="en-US" altLang="en-US" sz="28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tập</a:t>
            </a:r>
            <a:r>
              <a:rPr lang="en-US" altLang="en-US" sz="28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đã</a:t>
            </a:r>
            <a:r>
              <a:rPr lang="en-US" altLang="en-US" sz="28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giải</a:t>
            </a:r>
            <a:r>
              <a:rPr lang="en-US" altLang="en-US" sz="28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trong</a:t>
            </a:r>
            <a:r>
              <a:rPr lang="en-US" altLang="en-US" sz="28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tiết</a:t>
            </a:r>
            <a:r>
              <a:rPr lang="en-US" altLang="en-US" sz="28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học</a:t>
            </a:r>
            <a:r>
              <a:rPr lang="en-US" altLang="en-US" sz="28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>
              <a:buFontTx/>
              <a:buChar char="•"/>
            </a:pPr>
            <a:r>
              <a:rPr lang="en-US" altLang="en-US" sz="28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Học</a:t>
            </a:r>
            <a:r>
              <a:rPr lang="en-US" altLang="en-US" sz="28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kỹ</a:t>
            </a:r>
            <a:r>
              <a:rPr lang="en-US" altLang="en-US" sz="28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lại</a:t>
            </a:r>
            <a:r>
              <a:rPr lang="en-US" altLang="en-US" sz="28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tính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chất</a:t>
            </a:r>
            <a:r>
              <a:rPr lang="en-US" altLang="en-US" sz="28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các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góc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tạo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bởi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một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thẳng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cắt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hai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thẳng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altLang="en-US" sz="2800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FontTx/>
              <a:buChar char="•"/>
            </a:pPr>
            <a:r>
              <a:rPr lang="en-US" altLang="en-US" sz="28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Xem</a:t>
            </a:r>
            <a:r>
              <a:rPr lang="en-US" altLang="en-US" sz="28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trước</a:t>
            </a:r>
            <a:r>
              <a:rPr lang="en-US" altLang="en-US" sz="28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bài</a:t>
            </a:r>
            <a:r>
              <a:rPr lang="en-US" altLang="en-US" sz="28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: Hai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đường</a:t>
            </a:r>
            <a:r>
              <a:rPr lang="en-US" altLang="en-US" sz="28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thẳng</a:t>
            </a:r>
            <a:r>
              <a:rPr lang="en-US" altLang="en-US" sz="28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song song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tiết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sau</a:t>
            </a:r>
            <a:r>
              <a:rPr lang="en-US" altLang="en-US" sz="28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học</a:t>
            </a:r>
            <a:r>
              <a:rPr lang="en-US" altLang="en-US" sz="28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271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3|3|9.8|8.2|3.8|5.6|17.7|6.6|19.3|42.4|16.2|23.3|7.6|40.7|24|13.2|1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3|3|9.8|8.2|3.8|5.6|17.7|6.6|19.3|42.4|16.2|23.3|7.6|40.7|24|13.2|1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3|3|9.8|8.2|3.8|5.6|17.7|6.6|19.3|42.4|16.2|23.3|7.6|40.7|24|13.2|1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3|3|9.8|8.2|3.8|5.6|17.7|6.6|19.3|42.4|16.2|23.3|7.6|40.7|24|13.2|1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3|3|9.8|8.2|3.8|5.6|17.7|6.6|19.3|42.4|16.2|23.3|7.6|40.7|24|13.2|14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355</Words>
  <Application>Microsoft Office PowerPoint</Application>
  <PresentationFormat>Widescreen</PresentationFormat>
  <Paragraphs>102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VNI-Korin</vt:lpstr>
      <vt:lpstr>Office Theme</vt:lpstr>
      <vt:lpstr>MathType 6.0 Equation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phanthithaonguyenn@gmail.com</dc:creator>
  <cp:lastModifiedBy>Lai Tien Huong</cp:lastModifiedBy>
  <cp:revision>23</cp:revision>
  <dcterms:created xsi:type="dcterms:W3CDTF">2021-09-26T02:36:05Z</dcterms:created>
  <dcterms:modified xsi:type="dcterms:W3CDTF">2021-10-03T14:19:36Z</dcterms:modified>
</cp:coreProperties>
</file>